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League Spartan" charset="1" panose="00000800000000000000"/>
      <p:regular r:id="rId14"/>
    </p:embeddedFont>
    <p:embeddedFont>
      <p:font typeface="Roboto" charset="1" panose="02000000000000000000"/>
      <p:regular r:id="rId15"/>
    </p:embeddedFont>
    <p:embeddedFont>
      <p:font typeface="Roboto Bold" charset="1" panose="02000000000000000000"/>
      <p:regular r:id="rId16"/>
    </p:embeddedFont>
    <p:embeddedFont>
      <p:font typeface="Roboto Italics" charset="1" panose="02000000000000000000"/>
      <p:regular r:id="rId17"/>
    </p:embeddedFont>
    <p:embeddedFont>
      <p:font typeface="Roboto Bold Italics" charset="1" panose="02000000000000000000"/>
      <p:regular r:id="rId18"/>
    </p:embeddedFont>
    <p:embeddedFont>
      <p:font typeface="Public Sans" charset="1" panose="00000000000000000000"/>
      <p:regular r:id="rId19"/>
    </p:embeddedFont>
    <p:embeddedFont>
      <p:font typeface="Public Sans Bold" charset="1" panose="00000000000000000000"/>
      <p:regular r:id="rId20"/>
    </p:embeddedFont>
    <p:embeddedFont>
      <p:font typeface="Public Sans Italics" charset="1" panose="00000000000000000000"/>
      <p:regular r:id="rId21"/>
    </p:embeddedFont>
    <p:embeddedFont>
      <p:font typeface="Public Sans Bold Italics" charset="1" panose="00000000000000000000"/>
      <p:regular r:id="rId22"/>
    </p:embeddedFont>
    <p:embeddedFont>
      <p:font typeface="Public Sans Thin" charset="1" panose="00000000000000000000"/>
      <p:regular r:id="rId23"/>
    </p:embeddedFont>
    <p:embeddedFont>
      <p:font typeface="Public Sans Thin Italics" charset="1" panose="00000000000000000000"/>
      <p:regular r:id="rId24"/>
    </p:embeddedFont>
    <p:embeddedFont>
      <p:font typeface="Public Sans Medium" charset="1" panose="00000000000000000000"/>
      <p:regular r:id="rId25"/>
    </p:embeddedFont>
    <p:embeddedFont>
      <p:font typeface="Public Sans Medium Italics" charset="1" panose="00000000000000000000"/>
      <p:regular r:id="rId26"/>
    </p:embeddedFont>
    <p:embeddedFont>
      <p:font typeface="Public Sans Heavy" charset="1" panose="00000000000000000000"/>
      <p:regular r:id="rId27"/>
    </p:embeddedFont>
    <p:embeddedFont>
      <p:font typeface="Public Sans Heavy Italics" charset="1" panose="00000000000000000000"/>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
      <p:font typeface="Open Sans Bold Italics" charset="1" panose="020B0806030504020204"/>
      <p:regular r:id="rId32"/>
    </p:embeddedFont>
    <p:embeddedFont>
      <p:font typeface="Open Sans Light" charset="1" panose="020B0306030504020204"/>
      <p:regular r:id="rId33"/>
    </p:embeddedFont>
    <p:embeddedFont>
      <p:font typeface="Open Sans Light Italics" charset="1" panose="020B0306030504020204"/>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jpeg" Type="http://schemas.openxmlformats.org/officeDocument/2006/relationships/image"/><Relationship Id="rId13" Target="../media/VAFpLsB2tcU.mp4" Type="http://schemas.openxmlformats.org/officeDocument/2006/relationships/video"/><Relationship Id="rId14" Target="../media/VAFpLsB2tcU.mp4" Type="http://schemas.microsoft.com/office/2007/relationships/media"/><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jpe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1013827" y="-248630"/>
            <a:ext cx="8681329" cy="10784260"/>
          </a:xfrm>
          <a:custGeom>
            <a:avLst/>
            <a:gdLst/>
            <a:ahLst/>
            <a:cxnLst/>
            <a:rect r="r" b="b" t="t" l="l"/>
            <a:pathLst>
              <a:path h="10784260" w="8681329">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96953" y="3533499"/>
            <a:ext cx="9657581" cy="756730"/>
          </a:xfrm>
          <a:prstGeom prst="rect">
            <a:avLst/>
          </a:prstGeom>
        </p:spPr>
        <p:txBody>
          <a:bodyPr anchor="t" rtlCol="false" tIns="0" lIns="0" bIns="0" rIns="0">
            <a:spAutoFit/>
          </a:bodyPr>
          <a:lstStyle/>
          <a:p>
            <a:pPr>
              <a:lnSpc>
                <a:spcPts val="5809"/>
              </a:lnSpc>
            </a:pPr>
            <a:r>
              <a:rPr lang="en-US" sz="5280" spc="2624">
                <a:solidFill>
                  <a:srgbClr val="FFFFFF"/>
                </a:solidFill>
                <a:latin typeface="Kollektif Bold"/>
              </a:rPr>
              <a:t>GESTURE-BASED</a:t>
            </a:r>
          </a:p>
        </p:txBody>
      </p:sp>
      <p:sp>
        <p:nvSpPr>
          <p:cNvPr name="TextBox 4" id="4"/>
          <p:cNvSpPr txBox="true"/>
          <p:nvPr/>
        </p:nvSpPr>
        <p:spPr>
          <a:xfrm rot="0">
            <a:off x="1028700" y="4295361"/>
            <a:ext cx="13695775" cy="2822575"/>
          </a:xfrm>
          <a:prstGeom prst="rect">
            <a:avLst/>
          </a:prstGeom>
        </p:spPr>
        <p:txBody>
          <a:bodyPr anchor="t" rtlCol="false" tIns="0" lIns="0" bIns="0" rIns="0">
            <a:spAutoFit/>
          </a:bodyPr>
          <a:lstStyle/>
          <a:p>
            <a:pPr>
              <a:lnSpc>
                <a:spcPts val="10999"/>
              </a:lnSpc>
            </a:pPr>
            <a:r>
              <a:rPr lang="en-US" sz="9999" spc="1069">
                <a:solidFill>
                  <a:srgbClr val="FFFFFF"/>
                </a:solidFill>
                <a:latin typeface="Public Sans Bold"/>
              </a:rPr>
              <a:t>YOUTUBE CONTROLLER</a:t>
            </a:r>
          </a:p>
        </p:txBody>
      </p:sp>
      <p:sp>
        <p:nvSpPr>
          <p:cNvPr name="TextBox 5" id="5"/>
          <p:cNvSpPr txBox="true"/>
          <p:nvPr/>
        </p:nvSpPr>
        <p:spPr>
          <a:xfrm rot="0">
            <a:off x="1028700" y="8039781"/>
            <a:ext cx="7287751" cy="459740"/>
          </a:xfrm>
          <a:prstGeom prst="rect">
            <a:avLst/>
          </a:prstGeom>
        </p:spPr>
        <p:txBody>
          <a:bodyPr anchor="t" rtlCol="false" tIns="0" lIns="0" bIns="0" rIns="0">
            <a:spAutoFit/>
          </a:bodyPr>
          <a:lstStyle/>
          <a:p>
            <a:pPr>
              <a:lnSpc>
                <a:spcPts val="3519"/>
              </a:lnSpc>
            </a:pPr>
            <a:r>
              <a:rPr lang="en-US" sz="3199" spc="271">
                <a:solidFill>
                  <a:srgbClr val="FFFFFF"/>
                </a:solidFill>
                <a:latin typeface="Kollektif Bold"/>
              </a:rPr>
              <a:t>www.reallygreatproject.com</a:t>
            </a:r>
          </a:p>
        </p:txBody>
      </p:sp>
      <p:sp>
        <p:nvSpPr>
          <p:cNvPr name="Freeform 6" id="6"/>
          <p:cNvSpPr/>
          <p:nvPr/>
        </p:nvSpPr>
        <p:spPr>
          <a:xfrm flipH="false" flipV="false" rot="0">
            <a:off x="-928092" y="736558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141131" y="8756727"/>
            <a:ext cx="5577280" cy="323215"/>
          </a:xfrm>
          <a:prstGeom prst="rect">
            <a:avLst/>
          </a:prstGeom>
        </p:spPr>
        <p:txBody>
          <a:bodyPr anchor="t" rtlCol="false" tIns="0" lIns="0" bIns="0" rIns="0">
            <a:spAutoFit/>
          </a:bodyPr>
          <a:lstStyle/>
          <a:p>
            <a:pPr>
              <a:lnSpc>
                <a:spcPts val="2419"/>
              </a:lnSpc>
            </a:pPr>
            <a:r>
              <a:rPr lang="en-US" sz="2199" spc="312">
                <a:solidFill>
                  <a:srgbClr val="FFFFFF"/>
                </a:solidFill>
                <a:latin typeface="Kollektif Bold"/>
              </a:rPr>
              <a:t>ALP FINAL PRESENTATION</a:t>
            </a:r>
          </a:p>
        </p:txBody>
      </p:sp>
      <p:sp>
        <p:nvSpPr>
          <p:cNvPr name="Freeform 8" id="8"/>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535766" y="2221731"/>
            <a:ext cx="7428611" cy="7036569"/>
            <a:chOff x="0" y="0"/>
            <a:chExt cx="1956507" cy="1853253"/>
          </a:xfrm>
        </p:grpSpPr>
        <p:sp>
          <p:nvSpPr>
            <p:cNvPr name="Freeform 9" id="9"/>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1869"/>
                </a:lnSpc>
              </a:pPr>
            </a:p>
          </p:txBody>
        </p:sp>
      </p:grpSp>
      <p:sp>
        <p:nvSpPr>
          <p:cNvPr name="TextBox 11" id="11"/>
          <p:cNvSpPr txBox="true"/>
          <p:nvPr/>
        </p:nvSpPr>
        <p:spPr>
          <a:xfrm rot="0">
            <a:off x="2158011" y="2653784"/>
            <a:ext cx="6140253" cy="1045083"/>
          </a:xfrm>
          <a:prstGeom prst="rect">
            <a:avLst/>
          </a:prstGeom>
        </p:spPr>
        <p:txBody>
          <a:bodyPr anchor="t" rtlCol="false" tIns="0" lIns="0" bIns="0" rIns="0">
            <a:spAutoFit/>
          </a:bodyPr>
          <a:lstStyle/>
          <a:p>
            <a:pPr>
              <a:lnSpc>
                <a:spcPts val="8316"/>
              </a:lnSpc>
            </a:pPr>
            <a:r>
              <a:rPr lang="en-US" sz="6600">
                <a:solidFill>
                  <a:srgbClr val="FFFFFF"/>
                </a:solidFill>
                <a:latin typeface="Roboto Bold"/>
              </a:rPr>
              <a:t>THE CODE</a:t>
            </a:r>
          </a:p>
        </p:txBody>
      </p:sp>
      <p:sp>
        <p:nvSpPr>
          <p:cNvPr name="TextBox 12" id="12"/>
          <p:cNvSpPr txBox="true"/>
          <p:nvPr/>
        </p:nvSpPr>
        <p:spPr>
          <a:xfrm rot="0">
            <a:off x="1853018" y="4284209"/>
            <a:ext cx="6445247" cy="4556610"/>
          </a:xfrm>
          <a:prstGeom prst="rect">
            <a:avLst/>
          </a:prstGeom>
        </p:spPr>
        <p:txBody>
          <a:bodyPr anchor="t" rtlCol="false" tIns="0" lIns="0" bIns="0" rIns="0">
            <a:spAutoFit/>
          </a:bodyPr>
          <a:lstStyle/>
          <a:p>
            <a:pPr marL="697552" indent="-348776" lvl="1">
              <a:lnSpc>
                <a:spcPts val="4523"/>
              </a:lnSpc>
              <a:buFont typeface="Arial"/>
              <a:buChar char="•"/>
            </a:pPr>
            <a:r>
              <a:rPr lang="en-US" sz="3230">
                <a:solidFill>
                  <a:srgbClr val="FFFFFF"/>
                </a:solidFill>
                <a:latin typeface="Kollektif"/>
              </a:rPr>
              <a:t>Loads the model from the project folder</a:t>
            </a:r>
          </a:p>
          <a:p>
            <a:pPr marL="697552" indent="-348776" lvl="1">
              <a:lnSpc>
                <a:spcPts val="4523"/>
              </a:lnSpc>
              <a:buFont typeface="Arial"/>
              <a:buChar char="•"/>
            </a:pPr>
            <a:r>
              <a:rPr lang="en-US" sz="3230">
                <a:solidFill>
                  <a:srgbClr val="FFFFFF"/>
                </a:solidFill>
                <a:latin typeface="Kollektif"/>
              </a:rPr>
              <a:t>Starts video capture</a:t>
            </a:r>
          </a:p>
          <a:p>
            <a:pPr marL="697552" indent="-348776" lvl="1">
              <a:lnSpc>
                <a:spcPts val="4523"/>
              </a:lnSpc>
              <a:buFont typeface="Arial"/>
              <a:buChar char="•"/>
            </a:pPr>
            <a:r>
              <a:rPr lang="en-US" sz="3230">
                <a:solidFill>
                  <a:srgbClr val="FFFFFF"/>
                </a:solidFill>
                <a:latin typeface="Kollektif"/>
              </a:rPr>
              <a:t>Runs the createHSVTrackBar(), createThreshTrackBar(), and background_process() functions</a:t>
            </a:r>
          </a:p>
          <a:p>
            <a:pPr algn="just">
              <a:lnSpc>
                <a:spcPts val="4523"/>
              </a:lnSpc>
            </a:pPr>
          </a:p>
        </p:txBody>
      </p:sp>
      <p:sp>
        <p:nvSpPr>
          <p:cNvPr name="TextBox 13" id="13"/>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LARANA COMPANY</a:t>
            </a:r>
          </a:p>
        </p:txBody>
      </p:sp>
      <p:sp>
        <p:nvSpPr>
          <p:cNvPr name="Freeform 14" id="14"/>
          <p:cNvSpPr/>
          <p:nvPr/>
        </p:nvSpPr>
        <p:spPr>
          <a:xfrm flipH="false" flipV="false" rot="0">
            <a:off x="11233920" y="4522478"/>
            <a:ext cx="6703741" cy="2884892"/>
          </a:xfrm>
          <a:custGeom>
            <a:avLst/>
            <a:gdLst/>
            <a:ahLst/>
            <a:cxnLst/>
            <a:rect r="r" b="b" t="t" l="l"/>
            <a:pathLst>
              <a:path h="2884892" w="6703741">
                <a:moveTo>
                  <a:pt x="0" y="0"/>
                </a:moveTo>
                <a:lnTo>
                  <a:pt x="6703742" y="0"/>
                </a:lnTo>
                <a:lnTo>
                  <a:pt x="6703742" y="2884892"/>
                </a:lnTo>
                <a:lnTo>
                  <a:pt x="0" y="2884892"/>
                </a:lnTo>
                <a:lnTo>
                  <a:pt x="0" y="0"/>
                </a:lnTo>
                <a:close/>
              </a:path>
            </a:pathLst>
          </a:custGeom>
          <a:blipFill>
            <a:blip r:embed="rId10"/>
            <a:stretch>
              <a:fillRect l="-162" t="-13788" r="-7948" b="-1853"/>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1394" y="2854422"/>
            <a:ext cx="14833104" cy="3860418"/>
          </a:xfrm>
          <a:prstGeom prst="rect">
            <a:avLst/>
          </a:prstGeom>
        </p:spPr>
        <p:txBody>
          <a:bodyPr anchor="t" rtlCol="false" tIns="0" lIns="0" bIns="0" rIns="0">
            <a:spAutoFit/>
          </a:bodyPr>
          <a:lstStyle/>
          <a:p>
            <a:pPr algn="ctr">
              <a:lnSpc>
                <a:spcPts val="14797"/>
              </a:lnSpc>
            </a:pPr>
            <a:r>
              <a:rPr lang="en-US" sz="15099" spc="1585">
                <a:solidFill>
                  <a:srgbClr val="18072B"/>
                </a:solidFill>
                <a:latin typeface="Roboto Bold"/>
              </a:rPr>
              <a:t>THANK</a:t>
            </a:r>
          </a:p>
          <a:p>
            <a:pPr algn="ctr">
              <a:lnSpc>
                <a:spcPts val="14797"/>
              </a:lnSpc>
            </a:pPr>
            <a:r>
              <a:rPr lang="en-US" sz="15099" spc="1585">
                <a:solidFill>
                  <a:srgbClr val="18072B"/>
                </a:solidFill>
                <a:latin typeface="Roboto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76486" y="2896998"/>
            <a:ext cx="8405289" cy="5873727"/>
          </a:xfrm>
          <a:custGeom>
            <a:avLst/>
            <a:gdLst/>
            <a:ahLst/>
            <a:cxnLst/>
            <a:rect r="r" b="b" t="t" l="l"/>
            <a:pathLst>
              <a:path h="5873727" w="8405289">
                <a:moveTo>
                  <a:pt x="0" y="0"/>
                </a:moveTo>
                <a:lnTo>
                  <a:pt x="8405290" y="0"/>
                </a:lnTo>
                <a:lnTo>
                  <a:pt x="8405290" y="5873726"/>
                </a:lnTo>
                <a:lnTo>
                  <a:pt x="0" y="5873726"/>
                </a:lnTo>
                <a:lnTo>
                  <a:pt x="0" y="0"/>
                </a:lnTo>
                <a:close/>
              </a:path>
            </a:pathLst>
          </a:custGeom>
          <a:blipFill>
            <a:blip r:embed="rId8"/>
            <a:stretch>
              <a:fillRect l="-15476" t="0" r="-33603" b="0"/>
            </a:stretch>
          </a:blipFill>
        </p:spPr>
      </p:sp>
      <p:sp>
        <p:nvSpPr>
          <p:cNvPr name="TextBox 9" id="9"/>
          <p:cNvSpPr txBox="true"/>
          <p:nvPr/>
        </p:nvSpPr>
        <p:spPr>
          <a:xfrm rot="0">
            <a:off x="10714540" y="2763648"/>
            <a:ext cx="7036957" cy="1137285"/>
          </a:xfrm>
          <a:prstGeom prst="rect">
            <a:avLst/>
          </a:prstGeom>
        </p:spPr>
        <p:txBody>
          <a:bodyPr anchor="t" rtlCol="false" tIns="0" lIns="0" bIns="0" rIns="0">
            <a:spAutoFit/>
          </a:bodyPr>
          <a:lstStyle/>
          <a:p>
            <a:pPr algn="ctr">
              <a:lnSpc>
                <a:spcPts val="9240"/>
              </a:lnSpc>
            </a:pPr>
            <a:r>
              <a:rPr lang="en-US" sz="6600">
                <a:solidFill>
                  <a:srgbClr val="18072B"/>
                </a:solidFill>
                <a:latin typeface="Roboto Bold"/>
              </a:rPr>
              <a:t>About the Project</a:t>
            </a:r>
          </a:p>
        </p:txBody>
      </p:sp>
      <p:sp>
        <p:nvSpPr>
          <p:cNvPr name="TextBox 10" id="10"/>
          <p:cNvSpPr txBox="true"/>
          <p:nvPr/>
        </p:nvSpPr>
        <p:spPr>
          <a:xfrm rot="0">
            <a:off x="10905701" y="4446387"/>
            <a:ext cx="6566205" cy="3593466"/>
          </a:xfrm>
          <a:prstGeom prst="rect">
            <a:avLst/>
          </a:prstGeom>
        </p:spPr>
        <p:txBody>
          <a:bodyPr anchor="t" rtlCol="false" tIns="0" lIns="0" bIns="0" rIns="0">
            <a:spAutoFit/>
          </a:bodyPr>
          <a:lstStyle/>
          <a:p>
            <a:pPr>
              <a:lnSpc>
                <a:spcPts val="4059"/>
              </a:lnSpc>
            </a:pPr>
            <a:r>
              <a:rPr lang="en-US" sz="2899">
                <a:solidFill>
                  <a:srgbClr val="18072B"/>
                </a:solidFill>
                <a:latin typeface="Kollektif"/>
              </a:rPr>
              <a:t>This project depends on Convolutional neural networks (CNN), it detects the image and analyzes it to give out a certain output. </a:t>
            </a:r>
          </a:p>
          <a:p>
            <a:pPr>
              <a:lnSpc>
                <a:spcPts val="4059"/>
              </a:lnSpc>
            </a:pPr>
            <a:r>
              <a:rPr lang="en-US" sz="2899">
                <a:solidFill>
                  <a:srgbClr val="18072B"/>
                </a:solidFill>
                <a:latin typeface="Kollektif"/>
              </a:rPr>
              <a:t>In this project, we implemented CNN so that it recognizes gestures to control videos.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56093" y="4417215"/>
            <a:ext cx="4491099" cy="1412655"/>
          </a:xfrm>
          <a:custGeom>
            <a:avLst/>
            <a:gdLst/>
            <a:ahLst/>
            <a:cxnLst/>
            <a:rect r="r" b="b" t="t" l="l"/>
            <a:pathLst>
              <a:path h="1412655" w="4491099">
                <a:moveTo>
                  <a:pt x="0" y="0"/>
                </a:moveTo>
                <a:lnTo>
                  <a:pt x="4491100" y="0"/>
                </a:lnTo>
                <a:lnTo>
                  <a:pt x="4491100"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964372" y="6039419"/>
            <a:ext cx="4340741" cy="1362710"/>
          </a:xfrm>
          <a:prstGeom prst="rect">
            <a:avLst/>
          </a:prstGeom>
        </p:spPr>
        <p:txBody>
          <a:bodyPr anchor="t" rtlCol="false" tIns="0" lIns="0" bIns="0" rIns="0">
            <a:spAutoFit/>
          </a:bodyPr>
          <a:lstStyle/>
          <a:p>
            <a:pPr algn="ctr">
              <a:lnSpc>
                <a:spcPts val="3639"/>
              </a:lnSpc>
            </a:pPr>
            <a:r>
              <a:rPr lang="en-US" sz="2599">
                <a:solidFill>
                  <a:srgbClr val="18072B"/>
                </a:solidFill>
                <a:latin typeface="Kollektif"/>
              </a:rPr>
              <a:t>Make the program intuitive and easy to understand for new users.</a:t>
            </a:r>
          </a:p>
        </p:txBody>
      </p:sp>
      <p:sp>
        <p:nvSpPr>
          <p:cNvPr name="Freeform 4" id="4"/>
          <p:cNvSpPr/>
          <p:nvPr/>
        </p:nvSpPr>
        <p:spPr>
          <a:xfrm flipH="false" flipV="false" rot="0">
            <a:off x="1724251"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99269" y="6039419"/>
            <a:ext cx="4541061" cy="1362710"/>
          </a:xfrm>
          <a:prstGeom prst="rect">
            <a:avLst/>
          </a:prstGeom>
        </p:spPr>
        <p:txBody>
          <a:bodyPr anchor="t" rtlCol="false" tIns="0" lIns="0" bIns="0" rIns="0">
            <a:spAutoFit/>
          </a:bodyPr>
          <a:lstStyle/>
          <a:p>
            <a:pPr algn="ctr">
              <a:lnSpc>
                <a:spcPts val="3639"/>
              </a:lnSpc>
            </a:pPr>
            <a:r>
              <a:rPr lang="en-US" sz="2599">
                <a:solidFill>
                  <a:srgbClr val="18072B"/>
                </a:solidFill>
                <a:latin typeface="Kollektif"/>
              </a:rPr>
              <a:t>Detect hand gestures and convert them into computer inputs quickly.</a:t>
            </a:r>
          </a:p>
        </p:txBody>
      </p:sp>
      <p:sp>
        <p:nvSpPr>
          <p:cNvPr name="TextBox 6" id="6"/>
          <p:cNvSpPr txBox="true"/>
          <p:nvPr/>
        </p:nvSpPr>
        <p:spPr>
          <a:xfrm rot="0">
            <a:off x="1724251" y="4791754"/>
            <a:ext cx="4674564" cy="596900"/>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FFFFFF"/>
                </a:solidFill>
                <a:latin typeface="Roboto Bold"/>
              </a:rPr>
              <a:t>FAST </a:t>
            </a:r>
          </a:p>
        </p:txBody>
      </p:sp>
      <p:sp>
        <p:nvSpPr>
          <p:cNvPr name="Freeform 7" id="7"/>
          <p:cNvSpPr/>
          <p:nvPr/>
        </p:nvSpPr>
        <p:spPr>
          <a:xfrm flipH="false" flipV="false" rot="0">
            <a:off x="6790172"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604455" y="4791754"/>
            <a:ext cx="4807456" cy="596900"/>
          </a:xfrm>
          <a:prstGeom prst="rect">
            <a:avLst/>
          </a:prstGeom>
        </p:spPr>
        <p:txBody>
          <a:bodyPr anchor="t" rtlCol="false" tIns="0" lIns="0" bIns="0" rIns="0">
            <a:spAutoFit/>
          </a:bodyPr>
          <a:lstStyle/>
          <a:p>
            <a:pPr algn="ctr">
              <a:lnSpc>
                <a:spcPts val="4899"/>
              </a:lnSpc>
            </a:pPr>
            <a:r>
              <a:rPr lang="en-US" sz="3499">
                <a:solidFill>
                  <a:srgbClr val="FFFFFF"/>
                </a:solidFill>
                <a:latin typeface="Roboto Bold"/>
              </a:rPr>
              <a:t>ACCURATE </a:t>
            </a:r>
          </a:p>
        </p:txBody>
      </p:sp>
      <p:sp>
        <p:nvSpPr>
          <p:cNvPr name="TextBox 9" id="9"/>
          <p:cNvSpPr txBox="true"/>
          <p:nvPr/>
        </p:nvSpPr>
        <p:spPr>
          <a:xfrm rot="0">
            <a:off x="11856093" y="4791754"/>
            <a:ext cx="4557297" cy="596900"/>
          </a:xfrm>
          <a:prstGeom prst="rect">
            <a:avLst/>
          </a:prstGeom>
        </p:spPr>
        <p:txBody>
          <a:bodyPr anchor="t" rtlCol="false" tIns="0" lIns="0" bIns="0" rIns="0">
            <a:spAutoFit/>
          </a:bodyPr>
          <a:lstStyle/>
          <a:p>
            <a:pPr algn="ctr">
              <a:lnSpc>
                <a:spcPts val="4899"/>
              </a:lnSpc>
            </a:pPr>
            <a:r>
              <a:rPr lang="en-US" sz="3499">
                <a:solidFill>
                  <a:srgbClr val="FFFFFF"/>
                </a:solidFill>
                <a:latin typeface="Roboto Bold"/>
              </a:rPr>
              <a:t>INTUITIVE</a:t>
            </a:r>
          </a:p>
        </p:txBody>
      </p:sp>
      <p:sp>
        <p:nvSpPr>
          <p:cNvPr name="TextBox 10" id="10"/>
          <p:cNvSpPr txBox="true"/>
          <p:nvPr/>
        </p:nvSpPr>
        <p:spPr>
          <a:xfrm rot="0">
            <a:off x="6737829" y="6039419"/>
            <a:ext cx="4595786" cy="1362710"/>
          </a:xfrm>
          <a:prstGeom prst="rect">
            <a:avLst/>
          </a:prstGeom>
        </p:spPr>
        <p:txBody>
          <a:bodyPr anchor="t" rtlCol="false" tIns="0" lIns="0" bIns="0" rIns="0">
            <a:spAutoFit/>
          </a:bodyPr>
          <a:lstStyle/>
          <a:p>
            <a:pPr algn="ctr">
              <a:lnSpc>
                <a:spcPts val="3639"/>
              </a:lnSpc>
            </a:pPr>
            <a:r>
              <a:rPr lang="en-US" sz="2599">
                <a:solidFill>
                  <a:srgbClr val="18072B"/>
                </a:solidFill>
                <a:latin typeface="Kollektif"/>
              </a:rPr>
              <a:t>Accurately detect the current gesture and perform the associated task.</a:t>
            </a:r>
          </a:p>
        </p:txBody>
      </p:sp>
      <p:sp>
        <p:nvSpPr>
          <p:cNvPr name="TextBox 11" id="11"/>
          <p:cNvSpPr txBox="true"/>
          <p:nvPr/>
        </p:nvSpPr>
        <p:spPr>
          <a:xfrm rot="0">
            <a:off x="2665379" y="2559555"/>
            <a:ext cx="12740685" cy="1137285"/>
          </a:xfrm>
          <a:prstGeom prst="rect">
            <a:avLst/>
          </a:prstGeom>
        </p:spPr>
        <p:txBody>
          <a:bodyPr anchor="t" rtlCol="false" tIns="0" lIns="0" bIns="0" rIns="0">
            <a:spAutoFit/>
          </a:bodyPr>
          <a:lstStyle/>
          <a:p>
            <a:pPr algn="ctr">
              <a:lnSpc>
                <a:spcPts val="9240"/>
              </a:lnSpc>
            </a:pPr>
            <a:r>
              <a:rPr lang="en-US" sz="6600">
                <a:solidFill>
                  <a:srgbClr val="18072B"/>
                </a:solidFill>
                <a:latin typeface="Roboto Bold"/>
              </a:rPr>
              <a:t>Goals</a:t>
            </a:r>
          </a:p>
        </p:txBody>
      </p:sp>
      <p:sp>
        <p:nvSpPr>
          <p:cNvPr name="Freeform 12" id="1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LARANA COMPANY</a:t>
            </a:r>
          </a:p>
        </p:txBody>
      </p:sp>
      <p:sp>
        <p:nvSpPr>
          <p:cNvPr name="Freeform 15" id="1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26191" y="2221731"/>
            <a:ext cx="7428611" cy="7036569"/>
            <a:chOff x="0" y="0"/>
            <a:chExt cx="1956507" cy="1853253"/>
          </a:xfrm>
        </p:grpSpPr>
        <p:sp>
          <p:nvSpPr>
            <p:cNvPr name="Freeform 6" id="6"/>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7" id="7"/>
            <p:cNvSpPr txBox="true"/>
            <p:nvPr/>
          </p:nvSpPr>
          <p:spPr>
            <a:xfrm>
              <a:off x="0" y="9525"/>
              <a:ext cx="812800" cy="803275"/>
            </a:xfrm>
            <a:prstGeom prst="rect">
              <a:avLst/>
            </a:prstGeom>
          </p:spPr>
          <p:txBody>
            <a:bodyPr anchor="ctr" rtlCol="false" tIns="50800" lIns="50800" bIns="50800" rIns="50800"/>
            <a:lstStyle/>
            <a:p>
              <a:pPr algn="ctr">
                <a:lnSpc>
                  <a:spcPts val="1869"/>
                </a:lnSpc>
              </a:pPr>
            </a:p>
          </p:txBody>
        </p:sp>
      </p:grpSp>
      <p:sp>
        <p:nvSpPr>
          <p:cNvPr name="Freeform 8" id="8"/>
          <p:cNvSpPr/>
          <p:nvPr/>
        </p:nvSpPr>
        <p:spPr>
          <a:xfrm flipH="false" flipV="false" rot="-5400000">
            <a:off x="2702670" y="1156303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661940" y="3360635"/>
            <a:ext cx="4734175" cy="2744012"/>
          </a:xfrm>
          <a:custGeom>
            <a:avLst/>
            <a:gdLst/>
            <a:ahLst/>
            <a:cxnLst/>
            <a:rect r="r" b="b" t="t" l="l"/>
            <a:pathLst>
              <a:path h="2744012" w="4734175">
                <a:moveTo>
                  <a:pt x="0" y="0"/>
                </a:moveTo>
                <a:lnTo>
                  <a:pt x="4734175" y="0"/>
                </a:lnTo>
                <a:lnTo>
                  <a:pt x="4734175" y="2744012"/>
                </a:lnTo>
                <a:lnTo>
                  <a:pt x="0" y="2744012"/>
                </a:lnTo>
                <a:lnTo>
                  <a:pt x="0" y="0"/>
                </a:lnTo>
                <a:close/>
              </a:path>
            </a:pathLst>
          </a:custGeom>
          <a:blipFill>
            <a:blip r:embed="rId8"/>
            <a:stretch>
              <a:fillRect l="0" t="0" r="0" b="0"/>
            </a:stretch>
          </a:blipFill>
        </p:spPr>
      </p:sp>
      <p:sp>
        <p:nvSpPr>
          <p:cNvPr name="Freeform 10" id="10"/>
          <p:cNvSpPr/>
          <p:nvPr/>
        </p:nvSpPr>
        <p:spPr>
          <a:xfrm flipH="false" flipV="false" rot="0">
            <a:off x="11824809" y="6523052"/>
            <a:ext cx="4408437" cy="731066"/>
          </a:xfrm>
          <a:custGeom>
            <a:avLst/>
            <a:gdLst/>
            <a:ahLst/>
            <a:cxnLst/>
            <a:rect r="r" b="b" t="t" l="l"/>
            <a:pathLst>
              <a:path h="731066" w="4408437">
                <a:moveTo>
                  <a:pt x="0" y="0"/>
                </a:moveTo>
                <a:lnTo>
                  <a:pt x="4408437" y="0"/>
                </a:lnTo>
                <a:lnTo>
                  <a:pt x="4408437" y="731066"/>
                </a:lnTo>
                <a:lnTo>
                  <a:pt x="0" y="731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1068435" y="7673218"/>
            <a:ext cx="6860574" cy="2073532"/>
          </a:xfrm>
          <a:custGeom>
            <a:avLst/>
            <a:gdLst/>
            <a:ahLst/>
            <a:cxnLst/>
            <a:rect r="r" b="b" t="t" l="l"/>
            <a:pathLst>
              <a:path h="2073532" w="6860574">
                <a:moveTo>
                  <a:pt x="0" y="0"/>
                </a:moveTo>
                <a:lnTo>
                  <a:pt x="6860573" y="0"/>
                </a:lnTo>
                <a:lnTo>
                  <a:pt x="6860573" y="2073532"/>
                </a:lnTo>
                <a:lnTo>
                  <a:pt x="0" y="2073532"/>
                </a:lnTo>
                <a:lnTo>
                  <a:pt x="0" y="0"/>
                </a:lnTo>
                <a:close/>
              </a:path>
            </a:pathLst>
          </a:custGeom>
          <a:blipFill>
            <a:blip r:embed="rId11"/>
            <a:stretch>
              <a:fillRect l="0" t="0" r="0" b="0"/>
            </a:stretch>
          </a:blipFill>
        </p:spPr>
      </p:sp>
      <p:pic>
        <p:nvPicPr>
          <p:cNvPr name="Picture 12" id="12">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11407" t="15797" r="14419" b="21137"/>
          <a:stretch>
            <a:fillRect/>
          </a:stretch>
        </p:blipFill>
        <p:spPr>
          <a:xfrm flipH="false" flipV="false" rot="0">
            <a:off x="11020810" y="861156"/>
            <a:ext cx="6016436" cy="2877426"/>
          </a:xfrm>
          <a:prstGeom prst="rect">
            <a:avLst/>
          </a:prstGeom>
        </p:spPr>
      </p:pic>
      <p:sp>
        <p:nvSpPr>
          <p:cNvPr name="TextBox 13" id="13"/>
          <p:cNvSpPr txBox="true"/>
          <p:nvPr/>
        </p:nvSpPr>
        <p:spPr>
          <a:xfrm rot="0">
            <a:off x="1748436" y="2596634"/>
            <a:ext cx="6140253" cy="1748790"/>
          </a:xfrm>
          <a:prstGeom prst="rect">
            <a:avLst/>
          </a:prstGeom>
        </p:spPr>
        <p:txBody>
          <a:bodyPr anchor="t" rtlCol="false" tIns="0" lIns="0" bIns="0" rIns="0">
            <a:spAutoFit/>
          </a:bodyPr>
          <a:lstStyle/>
          <a:p>
            <a:pPr>
              <a:lnSpc>
                <a:spcPts val="6930"/>
              </a:lnSpc>
            </a:pPr>
            <a:r>
              <a:rPr lang="en-US" sz="5500">
                <a:solidFill>
                  <a:srgbClr val="FFFFFF"/>
                </a:solidFill>
                <a:latin typeface="Roboto Bold"/>
              </a:rPr>
              <a:t>CONVOLUTIONAL NEURAL NETWORK</a:t>
            </a:r>
          </a:p>
        </p:txBody>
      </p:sp>
      <p:sp>
        <p:nvSpPr>
          <p:cNvPr name="TextBox 14" id="14"/>
          <p:cNvSpPr txBox="true"/>
          <p:nvPr/>
        </p:nvSpPr>
        <p:spPr>
          <a:xfrm rot="0">
            <a:off x="1726502" y="4621565"/>
            <a:ext cx="6184121" cy="3999865"/>
          </a:xfrm>
          <a:prstGeom prst="rect">
            <a:avLst/>
          </a:prstGeom>
        </p:spPr>
        <p:txBody>
          <a:bodyPr anchor="t" rtlCol="false" tIns="0" lIns="0" bIns="0" rIns="0">
            <a:spAutoFit/>
          </a:bodyPr>
          <a:lstStyle/>
          <a:p>
            <a:pPr algn="just">
              <a:lnSpc>
                <a:spcPts val="2660"/>
              </a:lnSpc>
            </a:pPr>
            <a:r>
              <a:rPr lang="en-US" sz="1900">
                <a:solidFill>
                  <a:srgbClr val="FFFFFF"/>
                </a:solidFill>
                <a:latin typeface="Kollektif Bold"/>
              </a:rPr>
              <a:t>Convolutional Layer:</a:t>
            </a:r>
            <a:r>
              <a:rPr lang="en-US" sz="1900">
                <a:solidFill>
                  <a:srgbClr val="FFFFFF"/>
                </a:solidFill>
                <a:latin typeface="Kollektif"/>
              </a:rPr>
              <a:t> A kernel runs over a group of pixels, multiplying each pixel of the kernel with a corresponding one in the image, and outputting the sum.</a:t>
            </a:r>
          </a:p>
          <a:p>
            <a:pPr algn="just">
              <a:lnSpc>
                <a:spcPts val="2660"/>
              </a:lnSpc>
            </a:pPr>
            <a:r>
              <a:rPr lang="en-US" sz="1900">
                <a:solidFill>
                  <a:srgbClr val="FFFFFF"/>
                </a:solidFill>
                <a:latin typeface="Kollektif Bold"/>
              </a:rPr>
              <a:t>Pooling Layer:</a:t>
            </a:r>
            <a:r>
              <a:rPr lang="en-US" sz="1900">
                <a:solidFill>
                  <a:srgbClr val="FFFFFF"/>
                </a:solidFill>
                <a:latin typeface="Kollektif"/>
              </a:rPr>
              <a:t> The most common is max pooling, which partitions the image into rectangles, outputting the max of every section.</a:t>
            </a:r>
          </a:p>
          <a:p>
            <a:pPr algn="just">
              <a:lnSpc>
                <a:spcPts val="2660"/>
              </a:lnSpc>
            </a:pPr>
            <a:r>
              <a:rPr lang="en-US" sz="1900">
                <a:solidFill>
                  <a:srgbClr val="FFFFFF"/>
                </a:solidFill>
                <a:latin typeface="Kollektif Bold"/>
              </a:rPr>
              <a:t>ReLU Layer:</a:t>
            </a:r>
            <a:r>
              <a:rPr lang="en-US" sz="1900">
                <a:solidFill>
                  <a:srgbClr val="FFFFFF"/>
                </a:solidFill>
                <a:latin typeface="Kollektif"/>
              </a:rPr>
              <a:t> Stands for Rectified Linear Unit, takes all negative values and sets them to 0. Some models may use the hyperbolic tangent or sigmoid function, but ReLU is often used because of its speed.</a:t>
            </a:r>
          </a:p>
          <a:p>
            <a:pPr algn="just">
              <a:lnSpc>
                <a:spcPts val="2660"/>
              </a:lnSpc>
            </a:pPr>
            <a:r>
              <a:rPr lang="en-US" sz="1900">
                <a:solidFill>
                  <a:srgbClr val="FFFFFF"/>
                </a:solidFill>
                <a:latin typeface="Kollektif Bold"/>
              </a:rPr>
              <a:t>Fully Connected Layer:</a:t>
            </a:r>
            <a:r>
              <a:rPr lang="en-US" sz="1900">
                <a:solidFill>
                  <a:srgbClr val="FFFFFF"/>
                </a:solidFill>
                <a:latin typeface="Kollektif"/>
              </a:rPr>
              <a:t> Takes information from the previous steps and uses them to classify the image.</a:t>
            </a:r>
          </a:p>
        </p:txBody>
      </p:sp>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535766" y="2221731"/>
            <a:ext cx="7428611" cy="7036569"/>
            <a:chOff x="0" y="0"/>
            <a:chExt cx="1956507" cy="1853253"/>
          </a:xfrm>
        </p:grpSpPr>
        <p:sp>
          <p:nvSpPr>
            <p:cNvPr name="Freeform 7" id="7"/>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8" id="8"/>
            <p:cNvSpPr txBox="true"/>
            <p:nvPr/>
          </p:nvSpPr>
          <p:spPr>
            <a:xfrm>
              <a:off x="0" y="9525"/>
              <a:ext cx="812800" cy="803275"/>
            </a:xfrm>
            <a:prstGeom prst="rect">
              <a:avLst/>
            </a:prstGeom>
          </p:spPr>
          <p:txBody>
            <a:bodyPr anchor="ctr" rtlCol="false" tIns="50800" lIns="50800" bIns="50800" rIns="50800"/>
            <a:lstStyle/>
            <a:p>
              <a:pPr algn="ctr">
                <a:lnSpc>
                  <a:spcPts val="1869"/>
                </a:lnSpc>
              </a:pPr>
            </a:p>
          </p:txBody>
        </p:sp>
      </p:grpSp>
      <p:sp>
        <p:nvSpPr>
          <p:cNvPr name="Freeform 9" id="9"/>
          <p:cNvSpPr/>
          <p:nvPr/>
        </p:nvSpPr>
        <p:spPr>
          <a:xfrm flipH="false" flipV="false" rot="0">
            <a:off x="12164444" y="2576060"/>
            <a:ext cx="4947776" cy="833305"/>
          </a:xfrm>
          <a:custGeom>
            <a:avLst/>
            <a:gdLst/>
            <a:ahLst/>
            <a:cxnLst/>
            <a:rect r="r" b="b" t="t" l="l"/>
            <a:pathLst>
              <a:path h="833305" w="4947776">
                <a:moveTo>
                  <a:pt x="0" y="0"/>
                </a:moveTo>
                <a:lnTo>
                  <a:pt x="4947775" y="0"/>
                </a:lnTo>
                <a:lnTo>
                  <a:pt x="4947775" y="833304"/>
                </a:lnTo>
                <a:lnTo>
                  <a:pt x="0" y="833304"/>
                </a:lnTo>
                <a:lnTo>
                  <a:pt x="0" y="0"/>
                </a:lnTo>
                <a:close/>
              </a:path>
            </a:pathLst>
          </a:custGeom>
          <a:blipFill>
            <a:blip r:embed="rId6"/>
            <a:stretch>
              <a:fillRect l="0" t="-3394" r="0" b="-834143"/>
            </a:stretch>
          </a:blipFill>
        </p:spPr>
      </p:sp>
      <p:sp>
        <p:nvSpPr>
          <p:cNvPr name="TextBox 10" id="10"/>
          <p:cNvSpPr txBox="true"/>
          <p:nvPr/>
        </p:nvSpPr>
        <p:spPr>
          <a:xfrm rot="0">
            <a:off x="2158011" y="2653784"/>
            <a:ext cx="6140253" cy="1045083"/>
          </a:xfrm>
          <a:prstGeom prst="rect">
            <a:avLst/>
          </a:prstGeom>
        </p:spPr>
        <p:txBody>
          <a:bodyPr anchor="t" rtlCol="false" tIns="0" lIns="0" bIns="0" rIns="0">
            <a:spAutoFit/>
          </a:bodyPr>
          <a:lstStyle/>
          <a:p>
            <a:pPr>
              <a:lnSpc>
                <a:spcPts val="8316"/>
              </a:lnSpc>
            </a:pPr>
            <a:r>
              <a:rPr lang="en-US" sz="6600">
                <a:solidFill>
                  <a:srgbClr val="FFFFFF"/>
                </a:solidFill>
                <a:latin typeface="Roboto Bold"/>
              </a:rPr>
              <a:t>THE CODE</a:t>
            </a:r>
          </a:p>
        </p:txBody>
      </p:sp>
      <p:sp>
        <p:nvSpPr>
          <p:cNvPr name="TextBox 11" id="11"/>
          <p:cNvSpPr txBox="true"/>
          <p:nvPr/>
        </p:nvSpPr>
        <p:spPr>
          <a:xfrm rot="0">
            <a:off x="1842435" y="4213613"/>
            <a:ext cx="6186181" cy="4331334"/>
          </a:xfrm>
          <a:prstGeom prst="rect">
            <a:avLst/>
          </a:prstGeom>
        </p:spPr>
        <p:txBody>
          <a:bodyPr anchor="t" rtlCol="false" tIns="0" lIns="0" bIns="0" rIns="0">
            <a:spAutoFit/>
          </a:bodyPr>
          <a:lstStyle/>
          <a:p>
            <a:pPr marL="669301" indent="-334650" lvl="1">
              <a:lnSpc>
                <a:spcPts val="4340"/>
              </a:lnSpc>
              <a:buFont typeface="Arial"/>
              <a:buChar char="•"/>
            </a:pPr>
            <a:r>
              <a:rPr lang="en-US" sz="3100">
                <a:solidFill>
                  <a:srgbClr val="FFFFFF"/>
                </a:solidFill>
                <a:latin typeface="Kollektif"/>
              </a:rPr>
              <a:t>Importing libraries</a:t>
            </a:r>
          </a:p>
          <a:p>
            <a:pPr marL="669301" indent="-334650" lvl="1">
              <a:lnSpc>
                <a:spcPts val="4340"/>
              </a:lnSpc>
              <a:buFont typeface="Arial"/>
              <a:buChar char="•"/>
            </a:pPr>
            <a:r>
              <a:rPr lang="en-US" sz="3100">
                <a:solidFill>
                  <a:srgbClr val="FFFFFF"/>
                </a:solidFill>
                <a:latin typeface="Kollektif"/>
              </a:rPr>
              <a:t>Asks if you're going to use your left or right hand.</a:t>
            </a:r>
          </a:p>
          <a:p>
            <a:pPr marL="669301" indent="-334650" lvl="1">
              <a:lnSpc>
                <a:spcPts val="4340"/>
              </a:lnSpc>
              <a:buFont typeface="Arial"/>
              <a:buChar char="•"/>
            </a:pPr>
            <a:r>
              <a:rPr lang="en-US" sz="3100">
                <a:solidFill>
                  <a:srgbClr val="FFFFFF"/>
                </a:solidFill>
                <a:latin typeface="Kollektif"/>
              </a:rPr>
              <a:t>Sets variable pause to False</a:t>
            </a:r>
          </a:p>
          <a:p>
            <a:pPr marL="669301" indent="-334650" lvl="1">
              <a:lnSpc>
                <a:spcPts val="4340"/>
              </a:lnSpc>
              <a:buFont typeface="Arial"/>
              <a:buChar char="•"/>
            </a:pPr>
            <a:r>
              <a:rPr lang="en-US" sz="3100">
                <a:solidFill>
                  <a:srgbClr val="FFFFFF"/>
                </a:solidFill>
                <a:latin typeface="Kollektif"/>
              </a:rPr>
              <a:t>Creates trackbar to adjust the color settings.</a:t>
            </a:r>
          </a:p>
          <a:p>
            <a:pPr marL="669301" indent="-334650" lvl="1">
              <a:lnSpc>
                <a:spcPts val="4340"/>
              </a:lnSpc>
              <a:buFont typeface="Arial"/>
              <a:buChar char="•"/>
            </a:pPr>
            <a:r>
              <a:rPr lang="en-US" sz="3100">
                <a:solidFill>
                  <a:srgbClr val="FFFFFF"/>
                </a:solidFill>
                <a:latin typeface="Kollektif"/>
              </a:rPr>
              <a:t>Sets variables to trackbar positions</a:t>
            </a:r>
          </a:p>
        </p:txBody>
      </p:sp>
      <p:sp>
        <p:nvSpPr>
          <p:cNvPr name="Freeform 12" id="12"/>
          <p:cNvSpPr/>
          <p:nvPr/>
        </p:nvSpPr>
        <p:spPr>
          <a:xfrm flipH="false" flipV="false" rot="0">
            <a:off x="12164444" y="3390314"/>
            <a:ext cx="4947776" cy="5716591"/>
          </a:xfrm>
          <a:custGeom>
            <a:avLst/>
            <a:gdLst/>
            <a:ahLst/>
            <a:cxnLst/>
            <a:rect r="r" b="b" t="t" l="l"/>
            <a:pathLst>
              <a:path h="5716591" w="4947776">
                <a:moveTo>
                  <a:pt x="0" y="0"/>
                </a:moveTo>
                <a:lnTo>
                  <a:pt x="4947775" y="0"/>
                </a:lnTo>
                <a:lnTo>
                  <a:pt x="4947775" y="5716591"/>
                </a:lnTo>
                <a:lnTo>
                  <a:pt x="0" y="5716591"/>
                </a:lnTo>
                <a:lnTo>
                  <a:pt x="0" y="0"/>
                </a:lnTo>
                <a:close/>
              </a:path>
            </a:pathLst>
          </a:custGeom>
          <a:blipFill>
            <a:blip r:embed="rId6"/>
            <a:stretch>
              <a:fillRect l="0" t="-36664"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535766" y="2221731"/>
            <a:ext cx="7428611" cy="7036569"/>
            <a:chOff x="0" y="0"/>
            <a:chExt cx="1956507" cy="1853253"/>
          </a:xfrm>
        </p:grpSpPr>
        <p:sp>
          <p:nvSpPr>
            <p:cNvPr name="Freeform 9" id="9"/>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12398967" y="2269356"/>
            <a:ext cx="3902406" cy="6764171"/>
          </a:xfrm>
          <a:custGeom>
            <a:avLst/>
            <a:gdLst/>
            <a:ahLst/>
            <a:cxnLst/>
            <a:rect r="r" b="b" t="t" l="l"/>
            <a:pathLst>
              <a:path h="6764171" w="3902406">
                <a:moveTo>
                  <a:pt x="0" y="0"/>
                </a:moveTo>
                <a:lnTo>
                  <a:pt x="3902406" y="0"/>
                </a:lnTo>
                <a:lnTo>
                  <a:pt x="3902406" y="6764171"/>
                </a:lnTo>
                <a:lnTo>
                  <a:pt x="0" y="6764171"/>
                </a:lnTo>
                <a:lnTo>
                  <a:pt x="0" y="0"/>
                </a:lnTo>
                <a:close/>
              </a:path>
            </a:pathLst>
          </a:custGeom>
          <a:blipFill>
            <a:blip r:embed="rId10"/>
            <a:stretch>
              <a:fillRect l="0" t="0" r="0" b="0"/>
            </a:stretch>
          </a:blipFill>
        </p:spPr>
      </p:sp>
      <p:sp>
        <p:nvSpPr>
          <p:cNvPr name="TextBox 12" id="12"/>
          <p:cNvSpPr txBox="true"/>
          <p:nvPr/>
        </p:nvSpPr>
        <p:spPr>
          <a:xfrm rot="0">
            <a:off x="2158011" y="2653784"/>
            <a:ext cx="6140253" cy="1045083"/>
          </a:xfrm>
          <a:prstGeom prst="rect">
            <a:avLst/>
          </a:prstGeom>
        </p:spPr>
        <p:txBody>
          <a:bodyPr anchor="t" rtlCol="false" tIns="0" lIns="0" bIns="0" rIns="0">
            <a:spAutoFit/>
          </a:bodyPr>
          <a:lstStyle/>
          <a:p>
            <a:pPr>
              <a:lnSpc>
                <a:spcPts val="8316"/>
              </a:lnSpc>
            </a:pPr>
            <a:r>
              <a:rPr lang="en-US" sz="6600">
                <a:solidFill>
                  <a:srgbClr val="FFFFFF"/>
                </a:solidFill>
                <a:latin typeface="Roboto Bold"/>
              </a:rPr>
              <a:t>THE CODE</a:t>
            </a:r>
          </a:p>
        </p:txBody>
      </p:sp>
      <p:sp>
        <p:nvSpPr>
          <p:cNvPr name="TextBox 13" id="13"/>
          <p:cNvSpPr txBox="true"/>
          <p:nvPr/>
        </p:nvSpPr>
        <p:spPr>
          <a:xfrm rot="0">
            <a:off x="1853018" y="4303259"/>
            <a:ext cx="6445247" cy="4745205"/>
          </a:xfrm>
          <a:prstGeom prst="rect">
            <a:avLst/>
          </a:prstGeom>
        </p:spPr>
        <p:txBody>
          <a:bodyPr anchor="t" rtlCol="false" tIns="0" lIns="0" bIns="0" rIns="0">
            <a:spAutoFit/>
          </a:bodyPr>
          <a:lstStyle/>
          <a:p>
            <a:pPr marL="568015" indent="-284008" lvl="1">
              <a:lnSpc>
                <a:spcPts val="3683"/>
              </a:lnSpc>
              <a:buFont typeface="Arial"/>
              <a:buChar char="•"/>
            </a:pPr>
            <a:r>
              <a:rPr lang="en-US" sz="2630">
                <a:solidFill>
                  <a:srgbClr val="FFFFFF"/>
                </a:solidFill>
                <a:latin typeface="Kollektif"/>
              </a:rPr>
              <a:t>Creates 2 new trackbars for the background threshold</a:t>
            </a:r>
          </a:p>
          <a:p>
            <a:pPr marL="568015" indent="-284008" lvl="1">
              <a:lnSpc>
                <a:spcPts val="3683"/>
              </a:lnSpc>
              <a:buFont typeface="Arial"/>
              <a:buChar char="•"/>
            </a:pPr>
            <a:r>
              <a:rPr lang="en-US" sz="2630">
                <a:solidFill>
                  <a:srgbClr val="FFFFFF"/>
                </a:solidFill>
                <a:latin typeface="Kollektif"/>
              </a:rPr>
              <a:t>Sets variables to those trackbars' positions</a:t>
            </a:r>
          </a:p>
          <a:p>
            <a:pPr marL="568015" indent="-284008" lvl="1">
              <a:lnSpc>
                <a:spcPts val="3683"/>
              </a:lnSpc>
              <a:buFont typeface="Arial"/>
              <a:buChar char="•"/>
            </a:pPr>
            <a:r>
              <a:rPr lang="en-US" sz="2630">
                <a:solidFill>
                  <a:srgbClr val="FFFFFF"/>
                </a:solidFill>
                <a:latin typeface="Kollektif"/>
              </a:rPr>
              <a:t>Detects gestures and presses keys to go back, fast forward, pause, and play</a:t>
            </a:r>
          </a:p>
          <a:p>
            <a:pPr marL="568015" indent="-284008" lvl="1">
              <a:lnSpc>
                <a:spcPts val="3683"/>
              </a:lnSpc>
              <a:buFont typeface="Arial"/>
              <a:buChar char="•"/>
            </a:pPr>
            <a:r>
              <a:rPr lang="en-US" sz="2630">
                <a:solidFill>
                  <a:srgbClr val="FFFFFF"/>
                </a:solidFill>
                <a:latin typeface="Kollektif"/>
              </a:rPr>
              <a:t>Because pause and play both use the spacebar, a Boolean variable "pause" is used to toggle between the actions</a:t>
            </a:r>
          </a:p>
          <a:p>
            <a:pPr algn="just">
              <a:lnSpc>
                <a:spcPts val="4523"/>
              </a:lnSpc>
            </a:pPr>
          </a:p>
        </p:txBody>
      </p:sp>
      <p:sp>
        <p:nvSpPr>
          <p:cNvPr name="TextBox 14" id="14"/>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LARANA COMPANY</a:t>
            </a:r>
          </a:p>
        </p:txBody>
      </p:sp>
      <p:sp>
        <p:nvSpPr>
          <p:cNvPr name="Freeform 15" id="15"/>
          <p:cNvSpPr/>
          <p:nvPr/>
        </p:nvSpPr>
        <p:spPr>
          <a:xfrm flipH="false" flipV="false" rot="0">
            <a:off x="12398967" y="8874214"/>
            <a:ext cx="3902406" cy="905938"/>
          </a:xfrm>
          <a:custGeom>
            <a:avLst/>
            <a:gdLst/>
            <a:ahLst/>
            <a:cxnLst/>
            <a:rect r="r" b="b" t="t" l="l"/>
            <a:pathLst>
              <a:path h="905938" w="3902406">
                <a:moveTo>
                  <a:pt x="0" y="0"/>
                </a:moveTo>
                <a:lnTo>
                  <a:pt x="3902406" y="0"/>
                </a:lnTo>
                <a:lnTo>
                  <a:pt x="3902406" y="905938"/>
                </a:lnTo>
                <a:lnTo>
                  <a:pt x="0" y="905938"/>
                </a:lnTo>
                <a:lnTo>
                  <a:pt x="0" y="0"/>
                </a:lnTo>
                <a:close/>
              </a:path>
            </a:pathLst>
          </a:custGeom>
          <a:blipFill>
            <a:blip r:embed="rId11"/>
            <a:stretch>
              <a:fillRect l="-3318" t="-4451" r="-30147" b="-659729"/>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1807" y="2904075"/>
            <a:ext cx="19874105" cy="3347202"/>
            <a:chOff x="0" y="0"/>
            <a:chExt cx="5439065" cy="916049"/>
          </a:xfrm>
        </p:grpSpPr>
        <p:sp>
          <p:nvSpPr>
            <p:cNvPr name="Freeform 3" id="3"/>
            <p:cNvSpPr/>
            <p:nvPr/>
          </p:nvSpPr>
          <p:spPr>
            <a:xfrm flipH="false" flipV="false" rot="0">
              <a:off x="0" y="0"/>
              <a:ext cx="5439065" cy="916049"/>
            </a:xfrm>
            <a:custGeom>
              <a:avLst/>
              <a:gdLst/>
              <a:ahLst/>
              <a:cxnLst/>
              <a:rect r="r" b="b" t="t" l="l"/>
              <a:pathLst>
                <a:path h="916049" w="5439065">
                  <a:moveTo>
                    <a:pt x="0" y="0"/>
                  </a:moveTo>
                  <a:lnTo>
                    <a:pt x="5439065" y="0"/>
                  </a:lnTo>
                  <a:lnTo>
                    <a:pt x="5439065" y="916049"/>
                  </a:lnTo>
                  <a:lnTo>
                    <a:pt x="0" y="916049"/>
                  </a:lnTo>
                  <a:close/>
                </a:path>
              </a:pathLst>
            </a:custGeom>
            <a:solidFill>
              <a:srgbClr val="18072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2848" y="4337761"/>
            <a:ext cx="3481495" cy="3481495"/>
          </a:xfrm>
          <a:custGeom>
            <a:avLst/>
            <a:gdLst/>
            <a:ahLst/>
            <a:cxnLst/>
            <a:rect r="r" b="b" t="t" l="l"/>
            <a:pathLst>
              <a:path h="3481495" w="3481495">
                <a:moveTo>
                  <a:pt x="0" y="0"/>
                </a:moveTo>
                <a:lnTo>
                  <a:pt x="3481495" y="0"/>
                </a:lnTo>
                <a:lnTo>
                  <a:pt x="3481495" y="3481495"/>
                </a:lnTo>
                <a:lnTo>
                  <a:pt x="0" y="348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364616" y="4337761"/>
            <a:ext cx="3481495" cy="3481495"/>
          </a:xfrm>
          <a:custGeom>
            <a:avLst/>
            <a:gdLst/>
            <a:ahLst/>
            <a:cxnLst/>
            <a:rect r="r" b="b" t="t" l="l"/>
            <a:pathLst>
              <a:path h="3481495" w="3481495">
                <a:moveTo>
                  <a:pt x="0" y="0"/>
                </a:moveTo>
                <a:lnTo>
                  <a:pt x="3481495" y="0"/>
                </a:lnTo>
                <a:lnTo>
                  <a:pt x="3481495" y="3481495"/>
                </a:lnTo>
                <a:lnTo>
                  <a:pt x="0" y="348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111938" y="4337761"/>
            <a:ext cx="3481495" cy="3481495"/>
          </a:xfrm>
          <a:custGeom>
            <a:avLst/>
            <a:gdLst/>
            <a:ahLst/>
            <a:cxnLst/>
            <a:rect r="r" b="b" t="t" l="l"/>
            <a:pathLst>
              <a:path h="3481495" w="3481495">
                <a:moveTo>
                  <a:pt x="0" y="0"/>
                </a:moveTo>
                <a:lnTo>
                  <a:pt x="3481496" y="0"/>
                </a:lnTo>
                <a:lnTo>
                  <a:pt x="3481496" y="3481495"/>
                </a:lnTo>
                <a:lnTo>
                  <a:pt x="0" y="348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923426" y="4337761"/>
            <a:ext cx="3481495" cy="3481495"/>
          </a:xfrm>
          <a:custGeom>
            <a:avLst/>
            <a:gdLst/>
            <a:ahLst/>
            <a:cxnLst/>
            <a:rect r="r" b="b" t="t" l="l"/>
            <a:pathLst>
              <a:path h="3481495" w="3481495">
                <a:moveTo>
                  <a:pt x="0" y="0"/>
                </a:moveTo>
                <a:lnTo>
                  <a:pt x="3481496" y="0"/>
                </a:lnTo>
                <a:lnTo>
                  <a:pt x="3481496" y="3481495"/>
                </a:lnTo>
                <a:lnTo>
                  <a:pt x="0" y="348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a:grpSpLocks noChangeAspect="true"/>
          </p:cNvGrpSpPr>
          <p:nvPr/>
        </p:nvGrpSpPr>
        <p:grpSpPr>
          <a:xfrm rot="0">
            <a:off x="1783335" y="4468249"/>
            <a:ext cx="3220520" cy="3220520"/>
            <a:chOff x="0" y="0"/>
            <a:chExt cx="13716000" cy="13716000"/>
          </a:xfrm>
        </p:grpSpPr>
        <p:sp>
          <p:nvSpPr>
            <p:cNvPr name="Freeform 12" id="12"/>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8"/>
              <a:stretch>
                <a:fillRect l="223" t="0" r="223" b="0"/>
              </a:stretch>
            </a:blipFill>
          </p:spPr>
        </p:sp>
      </p:grpSp>
      <p:grpSp>
        <p:nvGrpSpPr>
          <p:cNvPr name="Group 13" id="13"/>
          <p:cNvGrpSpPr>
            <a:grpSpLocks noChangeAspect="true"/>
          </p:cNvGrpSpPr>
          <p:nvPr/>
        </p:nvGrpSpPr>
        <p:grpSpPr>
          <a:xfrm rot="0">
            <a:off x="5495103" y="4468249"/>
            <a:ext cx="3220520" cy="3220520"/>
            <a:chOff x="0" y="0"/>
            <a:chExt cx="13716000" cy="13716000"/>
          </a:xfrm>
        </p:grpSpPr>
        <p:sp>
          <p:nvSpPr>
            <p:cNvPr name="Freeform 14" id="14"/>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9"/>
              <a:stretch>
                <a:fillRect l="-42552" t="-79102" r="-34908" b="-87945"/>
              </a:stretch>
            </a:blipFill>
          </p:spPr>
        </p:sp>
      </p:grpSp>
      <p:grpSp>
        <p:nvGrpSpPr>
          <p:cNvPr name="Group 15" id="15"/>
          <p:cNvGrpSpPr>
            <a:grpSpLocks noChangeAspect="true"/>
          </p:cNvGrpSpPr>
          <p:nvPr/>
        </p:nvGrpSpPr>
        <p:grpSpPr>
          <a:xfrm rot="0">
            <a:off x="13053914" y="4468249"/>
            <a:ext cx="3220520" cy="3220520"/>
            <a:chOff x="0" y="0"/>
            <a:chExt cx="13716000" cy="13716000"/>
          </a:xfrm>
        </p:grpSpPr>
        <p:sp>
          <p:nvSpPr>
            <p:cNvPr name="Freeform 16" id="16"/>
            <p:cNvSpPr/>
            <p:nvPr/>
          </p:nvSpPr>
          <p:spPr>
            <a:xfrm flipH="true" flipV="false" rot="0">
              <a:off x="-338714" y="-10990"/>
              <a:ext cx="14393428" cy="13737980"/>
            </a:xfrm>
            <a:custGeom>
              <a:avLst/>
              <a:gdLst/>
              <a:ahLst/>
              <a:cxnLst/>
              <a:rect r="r" b="b" t="t" l="l"/>
              <a:pathLst>
                <a:path h="13737980" w="14393428">
                  <a:moveTo>
                    <a:pt x="7196714" y="10990"/>
                  </a:moveTo>
                  <a:cubicBezTo>
                    <a:pt x="9654148" y="0"/>
                    <a:pt x="11929627" y="1304719"/>
                    <a:pt x="13161528" y="3431106"/>
                  </a:cubicBezTo>
                  <a:cubicBezTo>
                    <a:pt x="14393428" y="5557493"/>
                    <a:pt x="14393428" y="8180487"/>
                    <a:pt x="13161528" y="10306874"/>
                  </a:cubicBezTo>
                  <a:cubicBezTo>
                    <a:pt x="11929627" y="12433261"/>
                    <a:pt x="9654148" y="13737980"/>
                    <a:pt x="7196714" y="13726990"/>
                  </a:cubicBezTo>
                  <a:cubicBezTo>
                    <a:pt x="4739281" y="13737980"/>
                    <a:pt x="2463802" y="12433261"/>
                    <a:pt x="1231901" y="10306874"/>
                  </a:cubicBezTo>
                  <a:cubicBezTo>
                    <a:pt x="0" y="8180487"/>
                    <a:pt x="0" y="5557493"/>
                    <a:pt x="1231901" y="3431106"/>
                  </a:cubicBezTo>
                  <a:cubicBezTo>
                    <a:pt x="2463802" y="1304719"/>
                    <a:pt x="4739281" y="0"/>
                    <a:pt x="7196714" y="10990"/>
                  </a:cubicBezTo>
                  <a:close/>
                </a:path>
              </a:pathLst>
            </a:custGeom>
            <a:blipFill>
              <a:blip r:embed="rId10"/>
              <a:stretch>
                <a:fillRect l="-58281" t="-6262" r="-16949" b="-11080"/>
              </a:stretch>
            </a:blipFill>
          </p:spPr>
        </p:sp>
      </p:grpSp>
      <p:grpSp>
        <p:nvGrpSpPr>
          <p:cNvPr name="Group 17" id="17"/>
          <p:cNvGrpSpPr>
            <a:grpSpLocks noChangeAspect="true"/>
          </p:cNvGrpSpPr>
          <p:nvPr/>
        </p:nvGrpSpPr>
        <p:grpSpPr>
          <a:xfrm rot="0">
            <a:off x="9242426" y="4468249"/>
            <a:ext cx="3220520" cy="3220520"/>
            <a:chOff x="0" y="0"/>
            <a:chExt cx="13716000" cy="13716000"/>
          </a:xfrm>
        </p:grpSpPr>
        <p:sp>
          <p:nvSpPr>
            <p:cNvPr name="Freeform 18" id="18"/>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11"/>
              <a:stretch>
                <a:fillRect l="-33552" t="0" r="-10282" b="0"/>
              </a:stretch>
            </a:blipFill>
          </p:spPr>
        </p:sp>
      </p:grpSp>
      <p:sp>
        <p:nvSpPr>
          <p:cNvPr name="TextBox 19" id="19"/>
          <p:cNvSpPr txBox="true"/>
          <p:nvPr/>
        </p:nvSpPr>
        <p:spPr>
          <a:xfrm rot="0">
            <a:off x="6074634" y="1897684"/>
            <a:ext cx="6138732" cy="863204"/>
          </a:xfrm>
          <a:prstGeom prst="rect">
            <a:avLst/>
          </a:prstGeom>
        </p:spPr>
        <p:txBody>
          <a:bodyPr anchor="t" rtlCol="false" tIns="0" lIns="0" bIns="0" rIns="0">
            <a:spAutoFit/>
          </a:bodyPr>
          <a:lstStyle/>
          <a:p>
            <a:pPr algn="ctr">
              <a:lnSpc>
                <a:spcPts val="6351"/>
              </a:lnSpc>
            </a:pPr>
            <a:r>
              <a:rPr lang="en-US" sz="6351">
                <a:solidFill>
                  <a:srgbClr val="28094B"/>
                </a:solidFill>
                <a:latin typeface="Roboto Bold"/>
              </a:rPr>
              <a:t>Gestures</a:t>
            </a:r>
          </a:p>
        </p:txBody>
      </p:sp>
      <p:sp>
        <p:nvSpPr>
          <p:cNvPr name="TextBox 20" id="20"/>
          <p:cNvSpPr txBox="true"/>
          <p:nvPr/>
        </p:nvSpPr>
        <p:spPr>
          <a:xfrm rot="0">
            <a:off x="1715994" y="8064958"/>
            <a:ext cx="3409182" cy="392285"/>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rPr>
              <a:t>Pause</a:t>
            </a:r>
          </a:p>
        </p:txBody>
      </p:sp>
      <p:sp>
        <p:nvSpPr>
          <p:cNvPr name="TextBox 21" id="21"/>
          <p:cNvSpPr txBox="true"/>
          <p:nvPr/>
        </p:nvSpPr>
        <p:spPr>
          <a:xfrm rot="0">
            <a:off x="5417607" y="8064958"/>
            <a:ext cx="3288491" cy="392285"/>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rPr>
              <a:t>Resume</a:t>
            </a:r>
          </a:p>
        </p:txBody>
      </p:sp>
      <p:sp>
        <p:nvSpPr>
          <p:cNvPr name="TextBox 22" id="22"/>
          <p:cNvSpPr txBox="true"/>
          <p:nvPr/>
        </p:nvSpPr>
        <p:spPr>
          <a:xfrm rot="0">
            <a:off x="9368761" y="8064958"/>
            <a:ext cx="2918588" cy="392285"/>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rPr>
              <a:t>Fast Forward</a:t>
            </a:r>
          </a:p>
        </p:txBody>
      </p:sp>
      <p:sp>
        <p:nvSpPr>
          <p:cNvPr name="TextBox 23" id="23"/>
          <p:cNvSpPr txBox="true"/>
          <p:nvPr/>
        </p:nvSpPr>
        <p:spPr>
          <a:xfrm rot="0">
            <a:off x="13204212" y="8064958"/>
            <a:ext cx="2907640" cy="392285"/>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rPr>
              <a:t>Skip Backwards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535766" y="2221731"/>
            <a:ext cx="7428611" cy="7036569"/>
            <a:chOff x="0" y="0"/>
            <a:chExt cx="1956507" cy="1853253"/>
          </a:xfrm>
        </p:grpSpPr>
        <p:sp>
          <p:nvSpPr>
            <p:cNvPr name="Freeform 9" id="9"/>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1869"/>
                </a:lnSpc>
              </a:pPr>
            </a:p>
          </p:txBody>
        </p:sp>
      </p:grpSp>
      <p:sp>
        <p:nvSpPr>
          <p:cNvPr name="TextBox 11" id="11"/>
          <p:cNvSpPr txBox="true"/>
          <p:nvPr/>
        </p:nvSpPr>
        <p:spPr>
          <a:xfrm rot="0">
            <a:off x="2158011" y="2653784"/>
            <a:ext cx="6140253" cy="1045083"/>
          </a:xfrm>
          <a:prstGeom prst="rect">
            <a:avLst/>
          </a:prstGeom>
        </p:spPr>
        <p:txBody>
          <a:bodyPr anchor="t" rtlCol="false" tIns="0" lIns="0" bIns="0" rIns="0">
            <a:spAutoFit/>
          </a:bodyPr>
          <a:lstStyle/>
          <a:p>
            <a:pPr>
              <a:lnSpc>
                <a:spcPts val="8316"/>
              </a:lnSpc>
            </a:pPr>
            <a:r>
              <a:rPr lang="en-US" sz="6600">
                <a:solidFill>
                  <a:srgbClr val="FFFFFF"/>
                </a:solidFill>
                <a:latin typeface="Roboto Bold"/>
              </a:rPr>
              <a:t>THE CODE</a:t>
            </a:r>
          </a:p>
        </p:txBody>
      </p:sp>
      <p:sp>
        <p:nvSpPr>
          <p:cNvPr name="TextBox 12" id="12"/>
          <p:cNvSpPr txBox="true"/>
          <p:nvPr/>
        </p:nvSpPr>
        <p:spPr>
          <a:xfrm rot="0">
            <a:off x="1853018" y="4455659"/>
            <a:ext cx="6445247" cy="3759050"/>
          </a:xfrm>
          <a:prstGeom prst="rect">
            <a:avLst/>
          </a:prstGeom>
        </p:spPr>
        <p:txBody>
          <a:bodyPr anchor="t" rtlCol="false" tIns="0" lIns="0" bIns="0" rIns="0">
            <a:spAutoFit/>
          </a:bodyPr>
          <a:lstStyle/>
          <a:p>
            <a:pPr marL="654373" indent="-327186" lvl="1">
              <a:lnSpc>
                <a:spcPts val="4243"/>
              </a:lnSpc>
              <a:buFont typeface="Arial"/>
              <a:buChar char="•"/>
            </a:pPr>
            <a:r>
              <a:rPr lang="en-US" sz="3030">
                <a:solidFill>
                  <a:srgbClr val="FFFFFF"/>
                </a:solidFill>
                <a:latin typeface="Kollektif"/>
              </a:rPr>
              <a:t>Uses the threshold values to clean up the background</a:t>
            </a:r>
          </a:p>
          <a:p>
            <a:pPr marL="654373" indent="-327186" lvl="1">
              <a:lnSpc>
                <a:spcPts val="4243"/>
              </a:lnSpc>
              <a:buFont typeface="Arial"/>
              <a:buChar char="•"/>
            </a:pPr>
            <a:r>
              <a:rPr lang="en-US" sz="3030">
                <a:solidFill>
                  <a:srgbClr val="FFFFFF"/>
                </a:solidFill>
                <a:latin typeface="Kollektif"/>
              </a:rPr>
              <a:t>Creates a frame for the user to put their hand in</a:t>
            </a:r>
          </a:p>
          <a:p>
            <a:pPr marL="654373" indent="-327186" lvl="1">
              <a:lnSpc>
                <a:spcPts val="4243"/>
              </a:lnSpc>
              <a:buFont typeface="Arial"/>
              <a:buChar char="•"/>
            </a:pPr>
            <a:r>
              <a:rPr lang="en-US" sz="3030">
                <a:solidFill>
                  <a:srgbClr val="FFFFFF"/>
                </a:solidFill>
                <a:latin typeface="Kollektif"/>
              </a:rPr>
              <a:t>Extracts the hand from the image</a:t>
            </a:r>
          </a:p>
          <a:p>
            <a:pPr marL="654373" indent="-327186" lvl="1">
              <a:lnSpc>
                <a:spcPts val="4243"/>
              </a:lnSpc>
              <a:buFont typeface="Arial"/>
              <a:buChar char="•"/>
            </a:pPr>
            <a:r>
              <a:rPr lang="en-US" sz="3030">
                <a:solidFill>
                  <a:srgbClr val="FFFFFF"/>
                </a:solidFill>
                <a:latin typeface="Kollektif"/>
              </a:rPr>
              <a:t>Processes the image</a:t>
            </a:r>
          </a:p>
          <a:p>
            <a:pPr algn="just">
              <a:lnSpc>
                <a:spcPts val="4523"/>
              </a:lnSpc>
            </a:pPr>
          </a:p>
        </p:txBody>
      </p:sp>
      <p:sp>
        <p:nvSpPr>
          <p:cNvPr name="TextBox 13" id="13"/>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LARANA COMPANY</a:t>
            </a:r>
          </a:p>
        </p:txBody>
      </p:sp>
      <p:sp>
        <p:nvSpPr>
          <p:cNvPr name="Freeform 14" id="14"/>
          <p:cNvSpPr/>
          <p:nvPr/>
        </p:nvSpPr>
        <p:spPr>
          <a:xfrm flipH="false" flipV="false" rot="0">
            <a:off x="11381971" y="2652773"/>
            <a:ext cx="6218430" cy="6479286"/>
          </a:xfrm>
          <a:custGeom>
            <a:avLst/>
            <a:gdLst/>
            <a:ahLst/>
            <a:cxnLst/>
            <a:rect r="r" b="b" t="t" l="l"/>
            <a:pathLst>
              <a:path h="6479286" w="6218430">
                <a:moveTo>
                  <a:pt x="0" y="0"/>
                </a:moveTo>
                <a:lnTo>
                  <a:pt x="6218431" y="0"/>
                </a:lnTo>
                <a:lnTo>
                  <a:pt x="6218431" y="6479286"/>
                </a:lnTo>
                <a:lnTo>
                  <a:pt x="0" y="6479286"/>
                </a:lnTo>
                <a:lnTo>
                  <a:pt x="0" y="0"/>
                </a:lnTo>
                <a:close/>
              </a:path>
            </a:pathLst>
          </a:custGeom>
          <a:blipFill>
            <a:blip r:embed="rId10"/>
            <a:stretch>
              <a:fillRect l="0" t="-19865" r="0" b="-7702"/>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35038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535766" y="2221731"/>
            <a:ext cx="7428611" cy="7036569"/>
            <a:chOff x="0" y="0"/>
            <a:chExt cx="1956507" cy="1853253"/>
          </a:xfrm>
        </p:grpSpPr>
        <p:sp>
          <p:nvSpPr>
            <p:cNvPr name="Freeform 9" id="9"/>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1869"/>
                </a:lnSpc>
              </a:pPr>
            </a:p>
          </p:txBody>
        </p:sp>
      </p:grpSp>
      <p:sp>
        <p:nvSpPr>
          <p:cNvPr name="TextBox 11" id="11"/>
          <p:cNvSpPr txBox="true"/>
          <p:nvPr/>
        </p:nvSpPr>
        <p:spPr>
          <a:xfrm rot="0">
            <a:off x="2158011" y="2653784"/>
            <a:ext cx="6140253" cy="1045083"/>
          </a:xfrm>
          <a:prstGeom prst="rect">
            <a:avLst/>
          </a:prstGeom>
        </p:spPr>
        <p:txBody>
          <a:bodyPr anchor="t" rtlCol="false" tIns="0" lIns="0" bIns="0" rIns="0">
            <a:spAutoFit/>
          </a:bodyPr>
          <a:lstStyle/>
          <a:p>
            <a:pPr>
              <a:lnSpc>
                <a:spcPts val="8316"/>
              </a:lnSpc>
            </a:pPr>
            <a:r>
              <a:rPr lang="en-US" sz="6600">
                <a:solidFill>
                  <a:srgbClr val="FFFFFF"/>
                </a:solidFill>
                <a:latin typeface="Roboto Bold"/>
              </a:rPr>
              <a:t>THE CODE</a:t>
            </a:r>
          </a:p>
        </p:txBody>
      </p:sp>
      <p:sp>
        <p:nvSpPr>
          <p:cNvPr name="TextBox 12" id="12"/>
          <p:cNvSpPr txBox="true"/>
          <p:nvPr/>
        </p:nvSpPr>
        <p:spPr>
          <a:xfrm rot="0">
            <a:off x="1853018" y="4032242"/>
            <a:ext cx="6445247" cy="4852520"/>
          </a:xfrm>
          <a:prstGeom prst="rect">
            <a:avLst/>
          </a:prstGeom>
        </p:spPr>
        <p:txBody>
          <a:bodyPr anchor="t" rtlCol="false" tIns="0" lIns="0" bIns="0" rIns="0">
            <a:spAutoFit/>
          </a:bodyPr>
          <a:lstStyle/>
          <a:p>
            <a:pPr marL="524836" indent="-262418" lvl="1">
              <a:lnSpc>
                <a:spcPts val="3403"/>
              </a:lnSpc>
              <a:buFont typeface="Arial"/>
              <a:buChar char="•"/>
            </a:pPr>
            <a:r>
              <a:rPr lang="en-US" sz="2430">
                <a:solidFill>
                  <a:srgbClr val="FFFFFF"/>
                </a:solidFill>
                <a:latin typeface="Kollektif"/>
              </a:rPr>
              <a:t>While the screen capture is opened, it takes the frame</a:t>
            </a:r>
          </a:p>
          <a:p>
            <a:pPr marL="524836" indent="-262418" lvl="1">
              <a:lnSpc>
                <a:spcPts val="3403"/>
              </a:lnSpc>
              <a:buFont typeface="Arial"/>
              <a:buChar char="•"/>
            </a:pPr>
            <a:r>
              <a:rPr lang="en-US" sz="2430">
                <a:solidFill>
                  <a:srgbClr val="FFFFFF"/>
                </a:solidFill>
                <a:latin typeface="Kollektif"/>
              </a:rPr>
              <a:t>The model detects left hand, so if using your right hand, it flips the image before processing</a:t>
            </a:r>
          </a:p>
          <a:p>
            <a:pPr marL="524836" indent="-262418" lvl="1">
              <a:lnSpc>
                <a:spcPts val="3403"/>
              </a:lnSpc>
              <a:buFont typeface="Arial"/>
              <a:buChar char="•"/>
            </a:pPr>
            <a:r>
              <a:rPr lang="en-US" sz="2430">
                <a:solidFill>
                  <a:srgbClr val="FFFFFF"/>
                </a:solidFill>
                <a:latin typeface="Kollektif"/>
              </a:rPr>
              <a:t>Processes the image and executes the task</a:t>
            </a:r>
          </a:p>
          <a:p>
            <a:pPr marL="524836" indent="-262418" lvl="1">
              <a:lnSpc>
                <a:spcPts val="3403"/>
              </a:lnSpc>
              <a:buFont typeface="Arial"/>
              <a:buChar char="•"/>
            </a:pPr>
            <a:r>
              <a:rPr lang="en-US" sz="2430">
                <a:solidFill>
                  <a:srgbClr val="FFFFFF"/>
                </a:solidFill>
                <a:latin typeface="Kollektif"/>
              </a:rPr>
              <a:t>The program only executes a task if it recognizes the same gesture two frames in a row</a:t>
            </a:r>
          </a:p>
          <a:p>
            <a:pPr marL="524836" indent="-262418" lvl="1">
              <a:lnSpc>
                <a:spcPts val="3403"/>
              </a:lnSpc>
              <a:buFont typeface="Arial"/>
              <a:buChar char="•"/>
            </a:pPr>
            <a:r>
              <a:rPr lang="en-US" sz="2430">
                <a:solidFill>
                  <a:srgbClr val="FFFFFF"/>
                </a:solidFill>
                <a:latin typeface="Kollektif"/>
              </a:rPr>
              <a:t>Displays the camera and processed image</a:t>
            </a:r>
          </a:p>
          <a:p>
            <a:pPr algn="just">
              <a:lnSpc>
                <a:spcPts val="4523"/>
              </a:lnSpc>
            </a:pPr>
          </a:p>
        </p:txBody>
      </p:sp>
      <p:sp>
        <p:nvSpPr>
          <p:cNvPr name="TextBox 13" id="13"/>
          <p:cNvSpPr txBox="true"/>
          <p:nvPr/>
        </p:nvSpPr>
        <p:spPr>
          <a:xfrm rot="0">
            <a:off x="1535766" y="814525"/>
            <a:ext cx="3032398" cy="240665"/>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LARANA COMPANY</a:t>
            </a:r>
          </a:p>
        </p:txBody>
      </p:sp>
      <p:sp>
        <p:nvSpPr>
          <p:cNvPr name="Freeform 14" id="14"/>
          <p:cNvSpPr/>
          <p:nvPr/>
        </p:nvSpPr>
        <p:spPr>
          <a:xfrm flipH="false" flipV="false" rot="0">
            <a:off x="11178382" y="3200138"/>
            <a:ext cx="6762711" cy="6106392"/>
          </a:xfrm>
          <a:custGeom>
            <a:avLst/>
            <a:gdLst/>
            <a:ahLst/>
            <a:cxnLst/>
            <a:rect r="r" b="b" t="t" l="l"/>
            <a:pathLst>
              <a:path h="6106392" w="6762711">
                <a:moveTo>
                  <a:pt x="0" y="0"/>
                </a:moveTo>
                <a:lnTo>
                  <a:pt x="6762711" y="0"/>
                </a:lnTo>
                <a:lnTo>
                  <a:pt x="6762711" y="6106392"/>
                </a:lnTo>
                <a:lnTo>
                  <a:pt x="0" y="6106392"/>
                </a:lnTo>
                <a:lnTo>
                  <a:pt x="0" y="0"/>
                </a:lnTo>
                <a:close/>
              </a:path>
            </a:pathLst>
          </a:custGeom>
          <a:blipFill>
            <a:blip r:embed="rId10"/>
            <a:stretch>
              <a:fillRect l="0" t="-15394" r="-9773" b="-5355"/>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DAFpFh11poo</dc:identifier>
  <dcterms:modified xsi:type="dcterms:W3CDTF">2011-08-01T06:04:30Z</dcterms:modified>
  <cp:revision>1</cp:revision>
  <dc:title>Machine learning</dc:title>
</cp:coreProperties>
</file>